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71" r:id="rId7"/>
    <p:sldId id="270"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160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1A5310-F46A-21B9-C4F1-8226EE1D887D}"/>
              </a:ext>
            </a:extLst>
          </p:cNvPr>
          <p:cNvSpPr txBox="1"/>
          <p:nvPr/>
        </p:nvSpPr>
        <p:spPr>
          <a:xfrm>
            <a:off x="0" y="4830617"/>
            <a:ext cx="12192000" cy="523220"/>
          </a:xfrm>
          <a:prstGeom prst="rect">
            <a:avLst/>
          </a:prstGeom>
          <a:noFill/>
        </p:spPr>
        <p:txBody>
          <a:bodyPr wrap="square" rtlCol="0">
            <a:spAutoFit/>
          </a:bodyPr>
          <a:lstStyle/>
          <a:p>
            <a:pPr algn="ctr"/>
            <a:r>
              <a:rPr lang="en-SG" sz="1400" dirty="0">
                <a:solidFill>
                  <a:schemeClr val="bg1"/>
                </a:solidFill>
                <a:latin typeface="Helvetica Neue CE 55 Roman" pitchFamily="82" charset="0"/>
              </a:rPr>
              <a:t>CORE SUBMISSION DOCUMENT </a:t>
            </a:r>
            <a:br>
              <a:rPr lang="en-SG" sz="1400" dirty="0">
                <a:solidFill>
                  <a:schemeClr val="bg1"/>
                </a:solidFill>
                <a:latin typeface="Helvetica Neue CE 55 Roman" pitchFamily="82" charset="0"/>
              </a:rPr>
            </a:br>
            <a:r>
              <a:rPr lang="en-US" sz="1400" b="1" dirty="0">
                <a:solidFill>
                  <a:schemeClr val="bg1"/>
                </a:solidFill>
                <a:effectLst/>
                <a:latin typeface="Helvetica Neue CE 55 Roman" pitchFamily="82" charset="0"/>
                <a:ea typeface="Calibri" panose="020F0502020204030204" pitchFamily="34" charset="0"/>
                <a:cs typeface="Times New Roman" panose="02020603050405020304" pitchFamily="18" charset="0"/>
              </a:rPr>
              <a:t>SOLUTION PROVIDERS </a:t>
            </a:r>
            <a:r>
              <a:rPr lang="en-US" sz="1400" b="1" dirty="0">
                <a:solidFill>
                  <a:schemeClr val="bg1"/>
                </a:solidFill>
                <a:latin typeface="Helvetica Neue CE 55 Roman" pitchFamily="82" charset="0"/>
                <a:ea typeface="Calibri" panose="020F0502020204030204" pitchFamily="34" charset="0"/>
                <a:cs typeface="Times New Roman" panose="02020603050405020304" pitchFamily="18" charset="0"/>
              </a:rPr>
              <a:t>| </a:t>
            </a:r>
            <a:r>
              <a:rPr lang="en-US" sz="1400" b="1" dirty="0">
                <a:solidFill>
                  <a:schemeClr val="bg1">
                    <a:lumMod val="95000"/>
                  </a:schemeClr>
                </a:solidFill>
                <a:effectLst/>
                <a:latin typeface="Helvetica Neue CE 55 Roman" pitchFamily="82" charset="0"/>
                <a:ea typeface="Calibri" panose="020F0502020204030204" pitchFamily="34" charset="0"/>
                <a:cs typeface="Times New Roman" panose="02020603050405020304" pitchFamily="18" charset="0"/>
              </a:rPr>
              <a:t>Best </a:t>
            </a:r>
            <a:r>
              <a:rPr lang="en-US" sz="1400" b="1" dirty="0">
                <a:solidFill>
                  <a:schemeClr val="bg1">
                    <a:lumMod val="95000"/>
                  </a:schemeClr>
                </a:solidFill>
                <a:latin typeface="Helvetica Neue CE 55 Roman" pitchFamily="82" charset="0"/>
                <a:ea typeface="Calibri" panose="020F0502020204030204" pitchFamily="34" charset="0"/>
                <a:cs typeface="Times New Roman" panose="02020603050405020304" pitchFamily="18" charset="0"/>
              </a:rPr>
              <a:t>eCommerce Consultant</a:t>
            </a:r>
            <a:endParaRPr lang="en-GB" sz="1400" b="1" dirty="0">
              <a:solidFill>
                <a:schemeClr val="bg1">
                  <a:lumMod val="95000"/>
                </a:schemeClr>
              </a:solidFill>
              <a:latin typeface="Helvetica Neue CE 55 Roman" pitchFamily="82" charset="0"/>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0" y="1672604"/>
            <a:ext cx="12192000" cy="1261884"/>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p>
          <a:p>
            <a:pPr algn="ctr"/>
            <a:endParaRPr lang="en-SG" sz="1800" dirty="0">
              <a:effectLst/>
              <a:latin typeface="Helvetica Neue CE 55 Roman" pitchFamily="82" charset="0"/>
              <a:ea typeface="Calibri" panose="020F0502020204030204" pitchFamily="34" charset="0"/>
              <a:cs typeface="Times New Roman" panose="02020603050405020304" pitchFamily="18" charset="0"/>
            </a:endParaRPr>
          </a:p>
          <a:p>
            <a:pPr algn="ct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Solution Providers – Best eCommerce Consultant (Cat 18)</a:t>
            </a:r>
            <a:endPar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a:p>
            <a:pPr algn="ctr"/>
            <a:r>
              <a:rPr lang="en-US" sz="14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category)</a:t>
            </a:r>
            <a:endParaRPr lang="en-SG" sz="14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25FFE886-205C-0F8B-608E-550C014A40F8}"/>
              </a:ext>
            </a:extLst>
          </p:cNvPr>
          <p:cNvSpPr txBox="1"/>
          <p:nvPr/>
        </p:nvSpPr>
        <p:spPr>
          <a:xfrm>
            <a:off x="900542" y="5852695"/>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4" name="Table 6">
            <a:extLst>
              <a:ext uri="{FF2B5EF4-FFF2-40B4-BE49-F238E27FC236}">
                <a16:creationId xmlns:a16="http://schemas.microsoft.com/office/drawing/2014/main" id="{353995CC-F4F3-8FF5-CA0E-3C5E2F8A9347}"/>
              </a:ext>
            </a:extLst>
          </p:cNvPr>
          <p:cNvGraphicFramePr>
            <a:graphicFrameLocks noGrp="1"/>
          </p:cNvGraphicFramePr>
          <p:nvPr>
            <p:extLst>
              <p:ext uri="{D42A27DB-BD31-4B8C-83A1-F6EECF244321}">
                <p14:modId xmlns:p14="http://schemas.microsoft.com/office/powerpoint/2010/main" val="4024965612"/>
              </p:ext>
            </p:extLst>
          </p:nvPr>
        </p:nvGraphicFramePr>
        <p:xfrm>
          <a:off x="960579" y="2934488"/>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93051"/>
            <a:ext cx="11730181" cy="4064318"/>
          </a:xfrm>
          <a:prstGeom prst="rect">
            <a:avLst/>
          </a:prstGeom>
          <a:noFill/>
        </p:spPr>
        <p:txBody>
          <a:bodyPr wrap="square">
            <a:spAutoFit/>
          </a:bodyPr>
          <a:lstStyle/>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5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50" dirty="0">
                <a:effectLst/>
                <a:latin typeface="Arial" panose="020B0604020202020204" pitchFamily="34" charset="0"/>
                <a:ea typeface="Calibri" panose="020F0502020204030204" pitchFamily="34" charset="0"/>
                <a:cs typeface="Arial" panose="020B0604020202020204" pitchFamily="34" charset="0"/>
              </a:rPr>
              <a:t> </a:t>
            </a:r>
            <a:r>
              <a:rPr lang="en-US" sz="1350" b="1" dirty="0">
                <a:effectLst/>
                <a:latin typeface="Arial" panose="020B0604020202020204" pitchFamily="34" charset="0"/>
                <a:ea typeface="Calibri" panose="020F0502020204030204" pitchFamily="34" charset="0"/>
                <a:cs typeface="Arial" panose="020B0604020202020204" pitchFamily="34" charset="0"/>
              </a:rPr>
              <a:t>2026</a:t>
            </a:r>
            <a:r>
              <a:rPr lang="en-US" sz="135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GB" sz="1350" dirty="0">
                <a:effectLst/>
                <a:latin typeface="Arial" panose="020B0604020202020204" pitchFamily="34" charset="0"/>
                <a:ea typeface="Calibri" panose="020F0502020204030204" pitchFamily="34" charset="0"/>
                <a:cs typeface="Arial" panose="020B0604020202020204" pitchFamily="34" charset="0"/>
              </a:rPr>
              <a:t>Please be reminded that the limit for your overall entry form is restricted to 2000 words only. Judges can mark you down for exceeding word limit.</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a:t>
            </a: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mages &amp; Supporting Documents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5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50" dirty="0">
                <a:effectLst/>
                <a:latin typeface="Arial" panose="020B0604020202020204" pitchFamily="34" charset="0"/>
                <a:ea typeface="Calibri" panose="020F0502020204030204" pitchFamily="34" charset="0"/>
                <a:cs typeface="Arial" panose="020B0604020202020204" pitchFamily="34" charset="0"/>
              </a:rPr>
              <a:t>or </a:t>
            </a:r>
            <a:r>
              <a:rPr lang="en-US" sz="135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5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5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Once you are ready to submit, please save this file into a .pdf version before uploading it at: </a:t>
            </a:r>
            <a:r>
              <a:rPr lang="en-SG" sz="135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5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214746" y="1635976"/>
            <a:ext cx="11762507" cy="90024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Demonstrated ability to develop and implement effective eCommerce strategies.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Depth of knowledge in market analysis, trend forecasting, and competitive analysis.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Proven capacity to align eCommerce strategies with overall business objectives.</a:t>
            </a:r>
            <a:br>
              <a:rPr lang="en-GB" sz="900" dirty="0">
                <a:latin typeface="Arial" panose="020B0604020202020204" pitchFamily="34" charset="0"/>
                <a:cs typeface="Arial" panose="020B0604020202020204" pitchFamily="34" charset="0"/>
              </a:rPr>
            </a:br>
            <a:endParaRPr lang="en-GB" sz="900" dirty="0">
              <a:latin typeface="Arial" panose="020B0604020202020204" pitchFamily="34" charset="0"/>
              <a:cs typeface="Arial" panose="020B0604020202020204" pitchFamily="34" charset="0"/>
            </a:endParaRPr>
          </a:p>
          <a:p>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Strategic Expertise (30%)</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2A734B81-31D5-1C56-BB2E-B85BDDFE3A6C}"/>
              </a:ext>
            </a:extLst>
          </p:cNvPr>
          <p:cNvSpPr txBox="1"/>
          <p:nvPr/>
        </p:nvSpPr>
        <p:spPr>
          <a:xfrm>
            <a:off x="251690" y="2508514"/>
            <a:ext cx="11688619" cy="3724096"/>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sz="1000" dirty="0"/>
          </a:p>
          <a:p>
            <a:endParaRPr lang="en-GB" sz="1000"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13C828-74A5-5CDA-3B8B-D61EC560CD8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B96E49D-9D59-EE5C-4861-E66E69C8520C}"/>
              </a:ext>
            </a:extLst>
          </p:cNvPr>
          <p:cNvSpPr txBox="1"/>
          <p:nvPr/>
        </p:nvSpPr>
        <p:spPr>
          <a:xfrm>
            <a:off x="143168" y="1668475"/>
            <a:ext cx="11762507"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Quantifiable results achieved for clients (e.g., increased conversion rates, sales growth, ROI).</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Client testimonials and case studies showcasing successful outcomes.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Ability to provide tailored solutions that address specific client needs.</a:t>
            </a:r>
            <a:br>
              <a:rPr lang="en-GB" sz="900" dirty="0">
                <a:latin typeface="Arial" panose="020B0604020202020204" pitchFamily="34" charset="0"/>
                <a:cs typeface="Arial" panose="020B0604020202020204" pitchFamily="34" charset="0"/>
              </a:rPr>
            </a:br>
            <a:endParaRPr lang="en-US" sz="9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US"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Client Impact (35%)</a:t>
            </a:r>
            <a:endPar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CC019103-0E3E-2BBE-68CF-370B0697CE2F}"/>
              </a:ext>
            </a:extLst>
          </p:cNvPr>
          <p:cNvSpPr txBox="1"/>
          <p:nvPr/>
        </p:nvSpPr>
        <p:spPr>
          <a:xfrm>
            <a:off x="217056" y="2578404"/>
            <a:ext cx="11688619" cy="3785652"/>
          </a:xfrm>
          <a:prstGeom prst="rect">
            <a:avLst/>
          </a:prstGeom>
          <a:noFill/>
          <a:ln w="12700">
            <a:solidFill>
              <a:schemeClr val="tx1"/>
            </a:solidFill>
          </a:ln>
        </p:spPr>
        <p:txBody>
          <a:bodyPr wrap="square">
            <a:spAutoFit/>
          </a:bodyPr>
          <a:lstStyle/>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2054400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A5543-992A-C5F9-DEA0-FAA318DC83D9}"/>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4E4C11F-CFA8-5FDF-B79C-C9B5DAC77270}"/>
              </a:ext>
            </a:extLst>
          </p:cNvPr>
          <p:cNvSpPr txBox="1"/>
          <p:nvPr/>
        </p:nvSpPr>
        <p:spPr>
          <a:xfrm>
            <a:off x="189348" y="1645212"/>
            <a:ext cx="11688619" cy="983795"/>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Effectiveness in communicating complex eCommerce concepts to clients.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Ability to build strong, collaborative relationships with clients.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Proactive problem-solving and responsiveness.</a:t>
            </a:r>
          </a:p>
          <a:p>
            <a:pPr>
              <a:lnSpc>
                <a:spcPct val="115000"/>
              </a:lnSpc>
              <a:spcAft>
                <a:spcPts val="1000"/>
              </a:spcAft>
              <a:tabLst>
                <a:tab pos="2096770" algn="l"/>
              </a:tabLst>
            </a:pPr>
            <a:br>
              <a:rPr lang="en-GB" sz="1200" b="1" dirty="0">
                <a:effectLst/>
                <a:latin typeface="Arial" panose="020B0604020202020204" pitchFamily="34" charset="0"/>
                <a:ea typeface="Calibri" panose="020F0502020204030204" pitchFamily="34" charset="0"/>
                <a:cs typeface="Arial" panose="020B0604020202020204" pitchFamily="34" charset="0"/>
              </a:rPr>
            </a:b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Communication &amp; Collaboration (20%) </a:t>
            </a:r>
          </a:p>
        </p:txBody>
      </p:sp>
      <p:sp>
        <p:nvSpPr>
          <p:cNvPr id="2" name="TextBox 1">
            <a:extLst>
              <a:ext uri="{FF2B5EF4-FFF2-40B4-BE49-F238E27FC236}">
                <a16:creationId xmlns:a16="http://schemas.microsoft.com/office/drawing/2014/main" id="{02565709-EB1E-B00B-E67E-680217794322}"/>
              </a:ext>
            </a:extLst>
          </p:cNvPr>
          <p:cNvSpPr txBox="1"/>
          <p:nvPr/>
        </p:nvSpPr>
        <p:spPr>
          <a:xfrm>
            <a:off x="217055" y="2597941"/>
            <a:ext cx="11688619" cy="3693319"/>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872365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AB8BF-C85E-CCB0-E9E9-9DD509BB0BF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712E357C-BA34-1A56-6C9B-96D207B7C670}"/>
              </a:ext>
            </a:extLst>
          </p:cNvPr>
          <p:cNvSpPr txBox="1"/>
          <p:nvPr/>
        </p:nvSpPr>
        <p:spPr>
          <a:xfrm>
            <a:off x="133928" y="1645362"/>
            <a:ext cx="11688618"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Up-to-date knowledge of the latest eCommerce technologies and best practices.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Ability to identify and implement innovative solutions.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Thought leadership and contributions to the eCommerce industry.</a:t>
            </a:r>
            <a:br>
              <a:rPr lang="en-GB" sz="900" dirty="0">
                <a:latin typeface="Arial" panose="020B0604020202020204" pitchFamily="34" charset="0"/>
                <a:cs typeface="Arial" panose="020B0604020202020204" pitchFamily="34" charset="0"/>
              </a:rPr>
            </a:br>
            <a:endParaRPr lang="en-GB" sz="9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GB"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Industry Knowledge &amp; Leadership (15%)</a:t>
            </a:r>
            <a:endParaRPr lang="en-SG" sz="1200" dirty="0">
              <a:solidFill>
                <a:srgbClr val="9E3344"/>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E112EA23-5AE2-00B3-3440-2ADA79C50CEB}"/>
              </a:ext>
            </a:extLst>
          </p:cNvPr>
          <p:cNvSpPr txBox="1"/>
          <p:nvPr/>
        </p:nvSpPr>
        <p:spPr>
          <a:xfrm>
            <a:off x="152399" y="2547513"/>
            <a:ext cx="11688619" cy="3785652"/>
          </a:xfrm>
          <a:prstGeom prst="rect">
            <a:avLst/>
          </a:prstGeom>
          <a:noFill/>
          <a:ln w="12700">
            <a:solidFill>
              <a:schemeClr val="tx1"/>
            </a:solidFill>
          </a:ln>
        </p:spPr>
        <p:txBody>
          <a:bodyPr wrap="square">
            <a:spAutoFit/>
          </a:bodyPr>
          <a:lstStyle/>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427903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712</Words>
  <Application>Microsoft Office PowerPoint</Application>
  <PresentationFormat>Widescreen</PresentationFormat>
  <Paragraphs>105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19</cp:revision>
  <dcterms:created xsi:type="dcterms:W3CDTF">2023-04-17T03:38:26Z</dcterms:created>
  <dcterms:modified xsi:type="dcterms:W3CDTF">2026-02-03T08:09:31Z</dcterms:modified>
</cp:coreProperties>
</file>